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33"/>
  </p:notesMasterIdLst>
  <p:handoutMasterIdLst>
    <p:handoutMasterId r:id="rId34"/>
  </p:handoutMasterIdLst>
  <p:sldIdLst>
    <p:sldId id="377" r:id="rId5"/>
    <p:sldId id="485" r:id="rId6"/>
    <p:sldId id="390" r:id="rId7"/>
    <p:sldId id="487" r:id="rId8"/>
    <p:sldId id="409" r:id="rId9"/>
    <p:sldId id="411" r:id="rId10"/>
    <p:sldId id="415" r:id="rId11"/>
    <p:sldId id="416" r:id="rId12"/>
    <p:sldId id="488" r:id="rId13"/>
    <p:sldId id="489" r:id="rId14"/>
    <p:sldId id="496" r:id="rId15"/>
    <p:sldId id="492" r:id="rId16"/>
    <p:sldId id="493" r:id="rId17"/>
    <p:sldId id="497" r:id="rId18"/>
    <p:sldId id="490" r:id="rId19"/>
    <p:sldId id="491" r:id="rId20"/>
    <p:sldId id="494" r:id="rId21"/>
    <p:sldId id="495" r:id="rId22"/>
    <p:sldId id="499" r:id="rId23"/>
    <p:sldId id="502" r:id="rId24"/>
    <p:sldId id="500" r:id="rId25"/>
    <p:sldId id="501" r:id="rId26"/>
    <p:sldId id="498" r:id="rId27"/>
    <p:sldId id="503" r:id="rId28"/>
    <p:sldId id="504" r:id="rId29"/>
    <p:sldId id="505" r:id="rId30"/>
    <p:sldId id="506" r:id="rId31"/>
    <p:sldId id="408" r:id="rId32"/>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77"/>
            <p14:sldId id="485"/>
            <p14:sldId id="390"/>
            <p14:sldId id="487"/>
            <p14:sldId id="409"/>
            <p14:sldId id="411"/>
            <p14:sldId id="415"/>
            <p14:sldId id="416"/>
            <p14:sldId id="488"/>
            <p14:sldId id="489"/>
            <p14:sldId id="496"/>
            <p14:sldId id="492"/>
            <p14:sldId id="493"/>
            <p14:sldId id="497"/>
            <p14:sldId id="490"/>
            <p14:sldId id="491"/>
            <p14:sldId id="494"/>
            <p14:sldId id="495"/>
            <p14:sldId id="499"/>
            <p14:sldId id="502"/>
            <p14:sldId id="500"/>
            <p14:sldId id="501"/>
            <p14:sldId id="498"/>
            <p14:sldId id="503"/>
            <p14:sldId id="504"/>
            <p14:sldId id="505"/>
            <p14:sldId id="506"/>
            <p14:sldId id="4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F2E6"/>
    <a:srgbClr val="C5C5C5"/>
    <a:srgbClr val="F0F0F0"/>
    <a:srgbClr val="1BCEFB"/>
    <a:srgbClr val="1B1464"/>
    <a:srgbClr val="3E3E3E"/>
    <a:srgbClr val="00C57F"/>
    <a:srgbClr val="990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81" autoAdjust="0"/>
    <p:restoredTop sz="95054" autoAdjust="0"/>
  </p:normalViewPr>
  <p:slideViewPr>
    <p:cSldViewPr snapToGrid="0" showGuides="1">
      <p:cViewPr varScale="1">
        <p:scale>
          <a:sx n="110" d="100"/>
          <a:sy n="110" d="100"/>
        </p:scale>
        <p:origin x="774" y="39"/>
      </p:cViewPr>
      <p:guideLst>
        <p:guide orient="horz" pos="2160"/>
        <p:guide pos="384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15/10/2024</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15/10/2024</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342530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95818-A189-F079-A057-F7FC48D84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844B7-A34E-658A-0FE8-4CB86BAB8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D1F59-783C-DDB3-E3B6-35D566DB906D}"/>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E7B0CE29-522F-158F-412F-16A28BCD4BE1}"/>
              </a:ext>
            </a:extLst>
          </p:cNvPr>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3688306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AAF0D-761E-BC23-7303-766C062F5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61303-4A78-7B66-1C35-E2DC4CB2E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4A242-C4F8-B050-F0E4-13A0DBD9B42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E11A3D7-B4C0-56FD-DBB2-F641C0B205D1}"/>
              </a:ext>
            </a:extLst>
          </p:cNvPr>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579888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35B2D-05CC-1D7E-780A-33090CA6B5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51F92-A356-CB68-46A8-D18759E3B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8F57C-A337-BAEC-7315-A3B56797CE67}"/>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5523C75-00DB-8C1E-2745-7B749CED5CF9}"/>
              </a:ext>
            </a:extLst>
          </p:cNvPr>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280375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EA095-93F7-3B88-BD19-D0DD0A3FDA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A3FC-F1BB-574A-9DD7-B7A2F0D63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81D1D-2AC0-CAE3-3A26-07D0130637D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388376D-D157-EEEA-1D4D-855C462E27DF}"/>
              </a:ext>
            </a:extLst>
          </p:cNvPr>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137366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06831-767D-C2A1-4B07-A70B47885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7BB2F-0518-89D6-FB53-A13C37262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F0244-06C8-E4A6-3414-2FBB9C7D8BA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E1B11B2-CFD6-020C-1E55-816917AD9DEE}"/>
              </a:ext>
            </a:extLst>
          </p:cNvPr>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878535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D44E0-21A0-4CF5-81B8-6CE316964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E980-B494-EF27-0500-989174CC7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6BA62-43D7-E092-F8FC-D2FC6299CC2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E289AD18-43A1-72F3-C238-07D3849F9CB8}"/>
              </a:ext>
            </a:extLst>
          </p:cNvPr>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1992281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D4C94-CFFB-D942-9792-8485A407E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04F74-13FD-E6A6-4597-026D9F1C9B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53C69-DBA3-C168-A327-9FD0C741906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059963A-051C-E33E-091A-54902ACBABE6}"/>
              </a:ext>
            </a:extLst>
          </p:cNvPr>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3091783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390E5-468A-2F21-0103-E42EDD5FE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6DE00-F032-38C5-B7C9-969582D14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8B4394-F559-C261-70B6-E7869957B5E1}"/>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4BED9CE-4A1F-9AFA-59D8-120ECA53302B}"/>
              </a:ext>
            </a:extLst>
          </p:cNvPr>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1949504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744AB-3A3C-7677-0819-4AE667933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FF6A3-C9F3-62DF-5A3D-E69BF4094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77206-7C47-B87D-7DEB-C653EF0D37B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1BDC199-D21C-634A-034D-C3E82219E06C}"/>
              </a:ext>
            </a:extLst>
          </p:cNvPr>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2293767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B9E8A-56FE-B423-1E85-9AA7E585C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DDCAB1-3C76-AAD6-1813-BE1FD4798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5A922-608E-38F6-533D-3BF4ED34E3C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4BDF460-1258-C669-2B9F-384DE211510A}"/>
              </a:ext>
            </a:extLst>
          </p:cNvPr>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281208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85FDB-152C-D3E5-5E85-0152D17C9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7E177-ACFA-C56B-FD4A-8C34086F15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94C6C0-2A47-10A2-52D2-74634DAD7E5F}"/>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F1D0F495-4364-05F2-2A18-1AC44F09E64E}"/>
              </a:ext>
            </a:extLst>
          </p:cNvPr>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325555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D584E-CFC8-C174-6403-2DCB846AC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C2AC7-B3D8-F932-BC99-AFEB9ECD6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9C6BF-BFA2-02D8-BA5B-09654EFB541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7FDF46A-FF2B-39CF-2605-62B421823FA3}"/>
              </a:ext>
            </a:extLst>
          </p:cNvPr>
          <p:cNvSpPr>
            <a:spLocks noGrp="1"/>
          </p:cNvSpPr>
          <p:nvPr>
            <p:ph type="sldNum" sz="quarter" idx="5"/>
          </p:nvPr>
        </p:nvSpPr>
        <p:spPr/>
        <p:txBody>
          <a:bodyPr/>
          <a:lstStyle/>
          <a:p>
            <a:pPr rtl="0"/>
            <a:fld id="{810E1E9A-E921-4174-A0FC-51868D7AC568}" type="slidenum">
              <a:rPr lang="es-ES" noProof="0" smtClean="0"/>
              <a:t>20</a:t>
            </a:fld>
            <a:endParaRPr lang="es-ES" noProof="0" dirty="0"/>
          </a:p>
        </p:txBody>
      </p:sp>
    </p:spTree>
    <p:extLst>
      <p:ext uri="{BB962C8B-B14F-4D97-AF65-F5344CB8AC3E}">
        <p14:creationId xmlns:p14="http://schemas.microsoft.com/office/powerpoint/2010/main" val="376548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ED8F1-9527-D278-E02B-86045F9606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080F5-A8E9-C3EC-B69A-34B5757E9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A7C9CF-3604-0897-A328-B6A07A6F7093}"/>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6C18CBB6-06DE-1CA1-6190-BF28A102D140}"/>
              </a:ext>
            </a:extLst>
          </p:cNvPr>
          <p:cNvSpPr>
            <a:spLocks noGrp="1"/>
          </p:cNvSpPr>
          <p:nvPr>
            <p:ph type="sldNum" sz="quarter" idx="5"/>
          </p:nvPr>
        </p:nvSpPr>
        <p:spPr/>
        <p:txBody>
          <a:bodyPr/>
          <a:lstStyle/>
          <a:p>
            <a:pPr rtl="0"/>
            <a:fld id="{810E1E9A-E921-4174-A0FC-51868D7AC568}" type="slidenum">
              <a:rPr lang="es-ES" noProof="0" smtClean="0"/>
              <a:t>21</a:t>
            </a:fld>
            <a:endParaRPr lang="es-ES" noProof="0" dirty="0"/>
          </a:p>
        </p:txBody>
      </p:sp>
    </p:spTree>
    <p:extLst>
      <p:ext uri="{BB962C8B-B14F-4D97-AF65-F5344CB8AC3E}">
        <p14:creationId xmlns:p14="http://schemas.microsoft.com/office/powerpoint/2010/main" val="3417617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A7CB7-255E-BBA4-0B93-CEDE3357D5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1DA7D-E44F-AFB9-193A-808D0DA8BE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432E6-5C1B-46C7-2C46-F7D4949C6AE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127C03F-19C8-D718-4551-60CCD18F8EAB}"/>
              </a:ext>
            </a:extLst>
          </p:cNvPr>
          <p:cNvSpPr>
            <a:spLocks noGrp="1"/>
          </p:cNvSpPr>
          <p:nvPr>
            <p:ph type="sldNum" sz="quarter" idx="5"/>
          </p:nvPr>
        </p:nvSpPr>
        <p:spPr/>
        <p:txBody>
          <a:bodyPr/>
          <a:lstStyle/>
          <a:p>
            <a:pPr rtl="0"/>
            <a:fld id="{810E1E9A-E921-4174-A0FC-51868D7AC568}" type="slidenum">
              <a:rPr lang="es-ES" noProof="0" smtClean="0"/>
              <a:t>22</a:t>
            </a:fld>
            <a:endParaRPr lang="es-ES" noProof="0" dirty="0"/>
          </a:p>
        </p:txBody>
      </p:sp>
    </p:spTree>
    <p:extLst>
      <p:ext uri="{BB962C8B-B14F-4D97-AF65-F5344CB8AC3E}">
        <p14:creationId xmlns:p14="http://schemas.microsoft.com/office/powerpoint/2010/main" val="2262609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2F05E-6DB3-160B-E44D-31BC0BC5D5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D9E0E2-412B-3609-EA61-C45B59421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88E37D-FF6D-991C-74B0-8F01F5C99A8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BAD661E8-7DC4-A9A8-A07A-78DF95D21EBA}"/>
              </a:ext>
            </a:extLst>
          </p:cNvPr>
          <p:cNvSpPr>
            <a:spLocks noGrp="1"/>
          </p:cNvSpPr>
          <p:nvPr>
            <p:ph type="sldNum" sz="quarter" idx="5"/>
          </p:nvPr>
        </p:nvSpPr>
        <p:spPr/>
        <p:txBody>
          <a:bodyPr/>
          <a:lstStyle/>
          <a:p>
            <a:pPr rtl="0"/>
            <a:fld id="{810E1E9A-E921-4174-A0FC-51868D7AC568}" type="slidenum">
              <a:rPr lang="es-ES" noProof="0" smtClean="0"/>
              <a:t>23</a:t>
            </a:fld>
            <a:endParaRPr lang="es-ES" noProof="0" dirty="0"/>
          </a:p>
        </p:txBody>
      </p:sp>
    </p:spTree>
    <p:extLst>
      <p:ext uri="{BB962C8B-B14F-4D97-AF65-F5344CB8AC3E}">
        <p14:creationId xmlns:p14="http://schemas.microsoft.com/office/powerpoint/2010/main" val="2901340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157AC-6744-D81B-D5CD-31D744C58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6B5D1-361A-7A24-3A7F-80730FF4A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8321D-E3F5-7144-007C-5F3B068594DC}"/>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D585DC9C-BB0B-E3E7-8146-DEFF56D2E7DC}"/>
              </a:ext>
            </a:extLst>
          </p:cNvPr>
          <p:cNvSpPr>
            <a:spLocks noGrp="1"/>
          </p:cNvSpPr>
          <p:nvPr>
            <p:ph type="sldNum" sz="quarter" idx="5"/>
          </p:nvPr>
        </p:nvSpPr>
        <p:spPr/>
        <p:txBody>
          <a:bodyPr/>
          <a:lstStyle/>
          <a:p>
            <a:pPr rtl="0"/>
            <a:fld id="{810E1E9A-E921-4174-A0FC-51868D7AC568}" type="slidenum">
              <a:rPr lang="es-ES" noProof="0" smtClean="0"/>
              <a:t>24</a:t>
            </a:fld>
            <a:endParaRPr lang="es-ES" noProof="0" dirty="0"/>
          </a:p>
        </p:txBody>
      </p:sp>
    </p:spTree>
    <p:extLst>
      <p:ext uri="{BB962C8B-B14F-4D97-AF65-F5344CB8AC3E}">
        <p14:creationId xmlns:p14="http://schemas.microsoft.com/office/powerpoint/2010/main" val="933227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CAF1A-14C9-6203-A850-82514E8014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A4F6A9-0E1D-AF8B-9D35-3F25FEE12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232DA-580B-505F-BA05-09CA21967DD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12362D6-1E60-59B9-5A62-1FCDE7FB8F97}"/>
              </a:ext>
            </a:extLst>
          </p:cNvPr>
          <p:cNvSpPr>
            <a:spLocks noGrp="1"/>
          </p:cNvSpPr>
          <p:nvPr>
            <p:ph type="sldNum" sz="quarter" idx="5"/>
          </p:nvPr>
        </p:nvSpPr>
        <p:spPr/>
        <p:txBody>
          <a:bodyPr/>
          <a:lstStyle/>
          <a:p>
            <a:pPr rtl="0"/>
            <a:fld id="{810E1E9A-E921-4174-A0FC-51868D7AC568}" type="slidenum">
              <a:rPr lang="es-ES" noProof="0" smtClean="0"/>
              <a:t>25</a:t>
            </a:fld>
            <a:endParaRPr lang="es-ES" noProof="0" dirty="0"/>
          </a:p>
        </p:txBody>
      </p:sp>
    </p:spTree>
    <p:extLst>
      <p:ext uri="{BB962C8B-B14F-4D97-AF65-F5344CB8AC3E}">
        <p14:creationId xmlns:p14="http://schemas.microsoft.com/office/powerpoint/2010/main" val="2632941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F7AD3-79BC-2C51-972D-AE03279FAD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BD784-8B3C-6F3C-0161-821BF52FC8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60AE1-5969-30F7-21A2-97C635A1DC63}"/>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1820482B-CA4A-EF22-20CA-A707912A548F}"/>
              </a:ext>
            </a:extLst>
          </p:cNvPr>
          <p:cNvSpPr>
            <a:spLocks noGrp="1"/>
          </p:cNvSpPr>
          <p:nvPr>
            <p:ph type="sldNum" sz="quarter" idx="5"/>
          </p:nvPr>
        </p:nvSpPr>
        <p:spPr/>
        <p:txBody>
          <a:bodyPr/>
          <a:lstStyle/>
          <a:p>
            <a:pPr rtl="0"/>
            <a:fld id="{810E1E9A-E921-4174-A0FC-51868D7AC568}" type="slidenum">
              <a:rPr lang="es-ES" noProof="0" smtClean="0"/>
              <a:t>26</a:t>
            </a:fld>
            <a:endParaRPr lang="es-ES" noProof="0" dirty="0"/>
          </a:p>
        </p:txBody>
      </p:sp>
    </p:spTree>
    <p:extLst>
      <p:ext uri="{BB962C8B-B14F-4D97-AF65-F5344CB8AC3E}">
        <p14:creationId xmlns:p14="http://schemas.microsoft.com/office/powerpoint/2010/main" val="330235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9CA2B-C376-BFCC-4735-1EBED67847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A050-6B01-2617-4F09-389D7C85C7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25764C-7B08-134F-FBA8-686DFFDB65D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10B5022-32E5-6220-DCF7-56B53AB8516A}"/>
              </a:ext>
            </a:extLst>
          </p:cNvPr>
          <p:cNvSpPr>
            <a:spLocks noGrp="1"/>
          </p:cNvSpPr>
          <p:nvPr>
            <p:ph type="sldNum" sz="quarter" idx="5"/>
          </p:nvPr>
        </p:nvSpPr>
        <p:spPr/>
        <p:txBody>
          <a:bodyPr/>
          <a:lstStyle/>
          <a:p>
            <a:pPr rtl="0"/>
            <a:fld id="{810E1E9A-E921-4174-A0FC-51868D7AC568}" type="slidenum">
              <a:rPr lang="es-ES" noProof="0" smtClean="0"/>
              <a:t>27</a:t>
            </a:fld>
            <a:endParaRPr lang="es-ES" noProof="0" dirty="0"/>
          </a:p>
        </p:txBody>
      </p:sp>
    </p:spTree>
    <p:extLst>
      <p:ext uri="{BB962C8B-B14F-4D97-AF65-F5344CB8AC3E}">
        <p14:creationId xmlns:p14="http://schemas.microsoft.com/office/powerpoint/2010/main" val="2009358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200" b="0" i="0" dirty="0">
              <a:solidFill>
                <a:srgbClr val="24292F"/>
              </a:solidFill>
              <a:effectLst/>
              <a:latin typeface="-apple-system"/>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28</a:t>
            </a:fld>
            <a:endParaRPr lang="es-ES" noProof="0" dirty="0"/>
          </a:p>
        </p:txBody>
      </p:sp>
    </p:spTree>
    <p:extLst>
      <p:ext uri="{BB962C8B-B14F-4D97-AF65-F5344CB8AC3E}">
        <p14:creationId xmlns:p14="http://schemas.microsoft.com/office/powerpoint/2010/main" val="410713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1399530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34139-DBD6-2D63-C9F6-F2B61070F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C7BE8-2169-3ECE-CF6B-11F6BE4C2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9EF5E-E47D-ABEF-28CF-08F929946DB9}"/>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D51A129E-4523-B3C5-D9D0-77AD85F4FD7C}"/>
              </a:ext>
            </a:extLst>
          </p:cNvPr>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840760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EA7F6-31DA-8622-ECCB-02C39839E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3BCC8-4372-1049-5705-D03424C7A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B6C50-2BA9-FF4E-B5AE-7C46F65EA44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6048418-8D7A-84D6-B324-9CB4A7FA7C8E}"/>
              </a:ext>
            </a:extLst>
          </p:cNvPr>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2192837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3646-2C7A-14DC-629A-D17B5C664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D9CD6-835E-26B0-0ED4-E32768377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1E314-A00D-99B4-8BA2-6FF191D306B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45FE4D9-D90F-4D8F-1CFA-F84436CA55E6}"/>
              </a:ext>
            </a:extLst>
          </p:cNvPr>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189688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795A7-0910-B817-0BA6-CC6382011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4E631-B0B6-EAA6-8DF5-C200D09DA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F1171-BDB1-9366-9D81-2B913C19FB79}"/>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C81485F3-CD95-EAF3-9006-4ABFA3FD1700}"/>
              </a:ext>
            </a:extLst>
          </p:cNvPr>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1224167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2F08-38E9-F3E8-21E8-E171D3904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B59A8-AAFC-B5B4-2628-7298007DB0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C3457-62F8-46B5-D964-CC07FE4C1FB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C8E34E0-1DB8-3C48-0386-E2AEC6B09774}"/>
              </a:ext>
            </a:extLst>
          </p:cNvPr>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144986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3AA9C-8005-42E9-067A-291EA3799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873A2-C0A5-907F-170B-A9E6ADA33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D3229-D41E-DA80-8326-180043DEC420}"/>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9B72F642-85B2-B570-622F-5139B74C752B}"/>
              </a:ext>
            </a:extLst>
          </p:cNvPr>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4215177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15/10/2024</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15/10/2024</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15/10/2024</a:t>
            </a:fld>
            <a:endParaRPr lang="es-ES" noProof="0" dirty="0"/>
          </a:p>
        </p:txBody>
      </p:sp>
      <p:sp>
        <p:nvSpPr>
          <p:cNvPr id="3" name="Footer Placeholder 2"/>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15/10/2024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15/10/2024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15/10/2024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15/10/2024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15/10/2024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15/10/2024</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15/10/2024</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15/10/2024</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cijg.maps.arcgis.com/apps/mapviewer/index.html?webmap=57a575b8a84e4d35aa1e44ec00ffef6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ecijg.maps.arcgis.com/apps/mapviewer/index.html?webmap=8a704d4998224968bcfd333bc9af6697"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ecijg.maps.arcgis.com/apps/mapviewer/index.html?webmap=e5211012d6644eeea18b3cd03fe703c8"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ecijg.maps.arcgis.com/apps/mapviewer/index.html?webmap=d90a8d709dcf4bb7b2343cf075e4459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ecijg.maps.arcgis.com/apps/mapviewer/index.html?webmap=11154094783f46bca0f70e22bbd56dd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ecijg.maps.arcgis.com/apps/mapviewer/index.html?webmap=a88d9191637c4b8cb69bbaf04d08e3b2"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https://ecijg.maps.arcgis.com/apps/mapviewer/index.html?webmap=c6666d98ad29489aa138b4f83d26c65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ecijg.maps.arcgis.com/apps/mapviewer/index.html?webmap=c8990408615d4a2fbd01b02b1c622a8e" TargetMode="Externa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10.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ecijg.maps.arcgis.com/apps/mapviewer/index.html?webmap=a9d845bc7cc5476eb212f448fcc26843"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ecijg.maps.arcgis.com/apps/mapviewer/index.html?webmap=1b03af1216cc440f9d6ebe2d0a7eb06a"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cijg.maps.arcgis.com/apps/mapviewer/index.html?layers=28c43fb2d7ff49f1a73ad73197a7823d"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ecijg.maps.arcgis.com/apps/mapviewer/index.html?layers=1017153b1eca421c8f5473d09a27e293" TargetMode="External"/><Relationship Id="rId4" Type="http://schemas.openxmlformats.org/officeDocument/2006/relationships/hyperlink" Target="https://ecijg.maps.arcgis.com/apps/mapviewer/index.html?layers=2118b368e07543b4a9942ae0aa5be5b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hyperlink" Target="https://storymaps.arcgis.com/stories/48f0cf72b059495abe4f43db1407364c" TargetMode="External"/><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github.com/rcfdtools/R.GISMobile/blob/main/.poi/2/Readme.m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cueducto.com.co/wps/portal/EAB2/Home/acueducto-y-alcantarillado/la-infraestructuraAcueducto/sistemas-abastecimiento/captacion/sistema-chingaz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ecijg.maps.arcgis.com/apps/mapviewer/index.html?webmap=3457fc32d2c44fe88aa9c7c127a8f03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s://github.com/rcfdtools/R.GISMobile/blob/main/.poi/7/Readme.m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cijg.maps.arcgis.com/apps/mapviewer/index.html?webmap=4323f897d2c1437cb470bdde37920c7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Single Corner Rounded 3">
            <a:extLst>
              <a:ext uri="{FF2B5EF4-FFF2-40B4-BE49-F238E27FC236}">
                <a16:creationId xmlns:a16="http://schemas.microsoft.com/office/drawing/2014/main" id="{1CEF7EA5-1DB3-1882-1A14-2C63C7B159BC}"/>
              </a:ext>
            </a:extLst>
          </p:cNvPr>
          <p:cNvSpPr/>
          <p:nvPr/>
        </p:nvSpPr>
        <p:spPr>
          <a:xfrm>
            <a:off x="2398354" y="3287842"/>
            <a:ext cx="7471491" cy="1407318"/>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dirty="0">
                <a:solidFill>
                  <a:schemeClr val="tx1"/>
                </a:solidFill>
                <a:latin typeface="Segoe UI" panose="020B0502040204020203" pitchFamily="34" charset="0"/>
                <a:cs typeface="Segoe UI" panose="020B0502040204020203" pitchFamily="34" charset="0"/>
              </a:rPr>
              <a:t>Relación de la variación de la superficie de la Selva Amazónica con la oferta hídrica del Sistema Chingaza</a:t>
            </a:r>
          </a:p>
        </p:txBody>
      </p:sp>
      <p:sp>
        <p:nvSpPr>
          <p:cNvPr id="11" name="Rectangle: Single Corner Rounded 10">
            <a:extLst>
              <a:ext uri="{FF2B5EF4-FFF2-40B4-BE49-F238E27FC236}">
                <a16:creationId xmlns:a16="http://schemas.microsoft.com/office/drawing/2014/main" id="{2C80FC11-41EB-E8AE-7DA7-34A107F65167}"/>
              </a:ext>
            </a:extLst>
          </p:cNvPr>
          <p:cNvSpPr/>
          <p:nvPr/>
        </p:nvSpPr>
        <p:spPr>
          <a:xfrm>
            <a:off x="10034312" y="6606000"/>
            <a:ext cx="2157688"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a:solidFill>
                  <a:schemeClr val="tx1"/>
                </a:solidFill>
                <a:latin typeface="+mj-lt"/>
                <a:cs typeface="Segoe UI" panose="020B0502040204020203" pitchFamily="34" charset="0"/>
              </a:rPr>
              <a:t>Versión: 20241015</a:t>
            </a:r>
            <a:endParaRPr lang="es-CO" sz="1200" i="1" dirty="0">
              <a:solidFill>
                <a:schemeClr val="tx1"/>
              </a:solidFill>
              <a:latin typeface="+mj-lt"/>
              <a:cs typeface="Segoe UI" panose="020B0502040204020203" pitchFamily="34" charset="0"/>
            </a:endParaRPr>
          </a:p>
        </p:txBody>
      </p:sp>
      <p:pic>
        <p:nvPicPr>
          <p:cNvPr id="12" name="Picture 11" descr="A black and white background&#10;&#10;Description automatically generated">
            <a:extLst>
              <a:ext uri="{FF2B5EF4-FFF2-40B4-BE49-F238E27FC236}">
                <a16:creationId xmlns:a16="http://schemas.microsoft.com/office/drawing/2014/main" id="{AABA2936-B1E4-31DC-05B9-6CC67918B926}"/>
              </a:ext>
            </a:extLst>
          </p:cNvPr>
          <p:cNvPicPr>
            <a:picLocks noChangeAspect="1"/>
          </p:cNvPicPr>
          <p:nvPr/>
        </p:nvPicPr>
        <p:blipFill>
          <a:blip r:embed="rId3"/>
          <a:stretch>
            <a:fillRect/>
          </a:stretch>
        </p:blipFill>
        <p:spPr>
          <a:xfrm>
            <a:off x="10912975" y="83819"/>
            <a:ext cx="1080000" cy="520087"/>
          </a:xfrm>
          <a:prstGeom prst="rect">
            <a:avLst/>
          </a:prstGeom>
        </p:spPr>
      </p:pic>
      <p:pic>
        <p:nvPicPr>
          <p:cNvPr id="14" name="Picture 13" descr="A black background with a black border&#10;&#10;Description automatically generated">
            <a:extLst>
              <a:ext uri="{FF2B5EF4-FFF2-40B4-BE49-F238E27FC236}">
                <a16:creationId xmlns:a16="http://schemas.microsoft.com/office/drawing/2014/main" id="{4025DD97-3F87-6B45-5F0E-E241E1BED2B9}"/>
              </a:ext>
            </a:extLst>
          </p:cNvPr>
          <p:cNvPicPr>
            <a:picLocks noChangeAspect="1"/>
          </p:cNvPicPr>
          <p:nvPr/>
        </p:nvPicPr>
        <p:blipFill>
          <a:blip r:embed="rId4"/>
          <a:stretch>
            <a:fillRect/>
          </a:stretch>
        </p:blipFill>
        <p:spPr>
          <a:xfrm>
            <a:off x="91438" y="83819"/>
            <a:ext cx="1440000" cy="720000"/>
          </a:xfrm>
          <a:prstGeom prst="rect">
            <a:avLst/>
          </a:prstGeom>
        </p:spPr>
      </p:pic>
      <p:pic>
        <p:nvPicPr>
          <p:cNvPr id="1026" name="Picture 2" descr="logo-eciciencia-2024">
            <a:extLst>
              <a:ext uri="{FF2B5EF4-FFF2-40B4-BE49-F238E27FC236}">
                <a16:creationId xmlns:a16="http://schemas.microsoft.com/office/drawing/2014/main" id="{617A3398-D89E-AA8A-3039-75CE4A528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0" y="1382842"/>
            <a:ext cx="4762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Single Corner Rounded 1">
            <a:extLst>
              <a:ext uri="{FF2B5EF4-FFF2-40B4-BE49-F238E27FC236}">
                <a16:creationId xmlns:a16="http://schemas.microsoft.com/office/drawing/2014/main" id="{9ABF66C7-15D9-951C-264C-0C419EE1790D}"/>
              </a:ext>
            </a:extLst>
          </p:cNvPr>
          <p:cNvSpPr/>
          <p:nvPr/>
        </p:nvSpPr>
        <p:spPr>
          <a:xfrm>
            <a:off x="1604163" y="5408136"/>
            <a:ext cx="3876412" cy="1085851"/>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CO" sz="1200" dirty="0">
                <a:solidFill>
                  <a:schemeClr val="tx1"/>
                </a:solidFill>
                <a:latin typeface="Segoe UI" panose="020B0502040204020203" pitchFamily="34" charset="0"/>
                <a:cs typeface="Segoe UI" panose="020B0502040204020203" pitchFamily="34" charset="0"/>
              </a:rPr>
              <a:t>Presentado por:</a:t>
            </a:r>
          </a:p>
          <a:p>
            <a:r>
              <a:rPr lang="es-CO" sz="1400" i="1" dirty="0">
                <a:solidFill>
                  <a:schemeClr val="tx1"/>
                </a:solidFill>
                <a:latin typeface="Segoe UI" panose="020B0502040204020203" pitchFamily="34" charset="0"/>
                <a:cs typeface="Segoe UI" panose="020B0502040204020203" pitchFamily="34" charset="0"/>
              </a:rPr>
              <a:t>William Ricardo Aguilar Piña</a:t>
            </a:r>
          </a:p>
          <a:p>
            <a:r>
              <a:rPr lang="es-CO" sz="1200" i="1" dirty="0">
                <a:solidFill>
                  <a:schemeClr val="tx1"/>
                </a:solidFill>
                <a:latin typeface="Segoe UI" panose="020B0502040204020203" pitchFamily="34" charset="0"/>
                <a:cs typeface="Segoe UI" panose="020B0502040204020203" pitchFamily="34" charset="0"/>
              </a:rPr>
              <a:t>Centro de Estudios Hidráulicos</a:t>
            </a:r>
          </a:p>
          <a:p>
            <a:r>
              <a:rPr lang="es-CO" sz="1200" i="1" dirty="0">
                <a:solidFill>
                  <a:schemeClr val="tx1"/>
                </a:solidFill>
                <a:latin typeface="Segoe UI" panose="020B0502040204020203" pitchFamily="34" charset="0"/>
                <a:cs typeface="Segoe UI" panose="020B0502040204020203" pitchFamily="34" charset="0"/>
              </a:rPr>
              <a:t>william.aguilar@escuelaing.edu.co</a:t>
            </a:r>
          </a:p>
        </p:txBody>
      </p:sp>
      <p:sp>
        <p:nvSpPr>
          <p:cNvPr id="3" name="Oval 2">
            <a:extLst>
              <a:ext uri="{FF2B5EF4-FFF2-40B4-BE49-F238E27FC236}">
                <a16:creationId xmlns:a16="http://schemas.microsoft.com/office/drawing/2014/main" id="{BECEAB9E-E087-FFF9-BB61-2F417564B20A}"/>
              </a:ext>
            </a:extLst>
          </p:cNvPr>
          <p:cNvSpPr>
            <a:spLocks noChangeArrowheads="1"/>
          </p:cNvSpPr>
          <p:nvPr/>
        </p:nvSpPr>
        <p:spPr bwMode="auto">
          <a:xfrm>
            <a:off x="344323" y="5192828"/>
            <a:ext cx="1259840" cy="1259840"/>
          </a:xfrm>
          <a:prstGeom prst="ellipse">
            <a:avLst/>
          </a:prstGeom>
          <a:blipFill dpi="0" rotWithShape="1">
            <a:blip r:embed="rId6"/>
            <a:srcRect/>
            <a:stretch>
              <a:fillRect/>
            </a:stretch>
          </a:blip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rot="0" vert="horz" wrap="square" lIns="91440" tIns="45720" rIns="91440" bIns="45720" anchor="t" anchorCtr="0" upright="1">
            <a:noAutofit/>
          </a:bodyPr>
          <a:lstStyle/>
          <a:p>
            <a:endParaRPr lang="es-CO"/>
          </a:p>
        </p:txBody>
      </p:sp>
    </p:spTree>
    <p:extLst>
      <p:ext uri="{BB962C8B-B14F-4D97-AF65-F5344CB8AC3E}">
        <p14:creationId xmlns:p14="http://schemas.microsoft.com/office/powerpoint/2010/main" val="356255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A6F6-9F97-2A0B-DFAC-B71CC6913D79}"/>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31BED040-AC3B-FEE9-7FD1-400C77609D8E}"/>
              </a:ext>
            </a:extLst>
          </p:cNvPr>
          <p:cNvSpPr>
            <a:spLocks noGrp="1"/>
          </p:cNvSpPr>
          <p:nvPr>
            <p:ph type="title"/>
          </p:nvPr>
        </p:nvSpPr>
        <p:spPr>
          <a:xfrm>
            <a:off x="0" y="3253852"/>
            <a:ext cx="12192000" cy="1046686"/>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Clima y transporte de humedad</a:t>
            </a: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desde el Amazonas</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89094002-B2A9-08C8-1BC4-F8AF40CC4225}"/>
              </a:ext>
            </a:extLst>
          </p:cNvPr>
          <p:cNvSpPr txBox="1">
            <a:spLocks/>
          </p:cNvSpPr>
          <p:nvPr/>
        </p:nvSpPr>
        <p:spPr>
          <a:xfrm>
            <a:off x="4795611" y="1768481"/>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3</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 name="Rectangle: Single Corner Rounded 2">
            <a:extLst>
              <a:ext uri="{FF2B5EF4-FFF2-40B4-BE49-F238E27FC236}">
                <a16:creationId xmlns:a16="http://schemas.microsoft.com/office/drawing/2014/main" id="{63852086-1BCC-A2CD-F2BD-7453E579DA78}"/>
              </a:ext>
            </a:extLst>
          </p:cNvPr>
          <p:cNvSpPr/>
          <p:nvPr/>
        </p:nvSpPr>
        <p:spPr>
          <a:xfrm>
            <a:off x="8710613" y="6606000"/>
            <a:ext cx="3481387"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2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2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1783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B9E1D-7EF6-FE51-1393-A922990FB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5D3CC-D020-5CA0-B481-FBCB943B30CE}"/>
              </a:ext>
            </a:extLst>
          </p:cNvPr>
          <p:cNvSpPr>
            <a:spLocks noGrp="1"/>
          </p:cNvSpPr>
          <p:nvPr>
            <p:ph type="title"/>
          </p:nvPr>
        </p:nvSpPr>
        <p:spPr>
          <a:xfrm>
            <a:off x="119063"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Temperatura</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93A93378-4971-40BD-16B2-318E3CB7F7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Picture 5">
            <a:hlinkClick r:id="rId3"/>
            <a:extLst>
              <a:ext uri="{FF2B5EF4-FFF2-40B4-BE49-F238E27FC236}">
                <a16:creationId xmlns:a16="http://schemas.microsoft.com/office/drawing/2014/main" id="{66A869BC-7405-571A-6ABA-0BF591215DC6}"/>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1931407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CA572-350A-D4F1-9C6C-50A57115753D}"/>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07B97C59-2478-AEE9-68AA-ADF2B05E1A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Picture 2">
            <a:hlinkClick r:id="rId3"/>
            <a:extLst>
              <a:ext uri="{FF2B5EF4-FFF2-40B4-BE49-F238E27FC236}">
                <a16:creationId xmlns:a16="http://schemas.microsoft.com/office/drawing/2014/main" id="{93450FA3-A34F-E682-836F-B28985D1F65B}"/>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7570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6E747-9677-1491-C4B6-6705DB5BBBAB}"/>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8057A324-353C-8399-503D-07FD082BD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42BDDF85-D7F5-5298-57AE-BD2249E6357F}"/>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55721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9DA6D-50FE-4615-9A83-33555B0C0715}"/>
            </a:ext>
          </a:extLst>
        </p:cNvPr>
        <p:cNvGrpSpPr/>
        <p:nvPr/>
      </p:nvGrpSpPr>
      <p:grpSpPr>
        <a:xfrm>
          <a:off x="0" y="0"/>
          <a:ext cx="0" cy="0"/>
          <a:chOff x="0" y="0"/>
          <a:chExt cx="0" cy="0"/>
        </a:xfrm>
      </p:grpSpPr>
      <p:pic>
        <p:nvPicPr>
          <p:cNvPr id="7" name="Picture 6">
            <a:hlinkClick r:id="rId3"/>
            <a:extLst>
              <a:ext uri="{FF2B5EF4-FFF2-40B4-BE49-F238E27FC236}">
                <a16:creationId xmlns:a16="http://schemas.microsoft.com/office/drawing/2014/main" id="{DEF57C28-33C8-4214-DC94-6A3594890192}"/>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2915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7426B-CF48-7A89-F096-A031B3530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29DB2-9F87-D28E-2026-289B057BAE8A}"/>
              </a:ext>
            </a:extLst>
          </p:cNvPr>
          <p:cNvSpPr>
            <a:spLocks noGrp="1"/>
          </p:cNvSpPr>
          <p:nvPr>
            <p:ph type="title"/>
          </p:nvPr>
        </p:nvSpPr>
        <p:spPr>
          <a:xfrm>
            <a:off x="119063"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Evaporación</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4BB8D89B-23D6-FCC4-5C1D-7BBC86A5B4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extLst>
              <a:ext uri="{FF2B5EF4-FFF2-40B4-BE49-F238E27FC236}">
                <a16:creationId xmlns:a16="http://schemas.microsoft.com/office/drawing/2014/main" id="{EE9051D5-824D-8508-FC3E-AB36A9EAC464}"/>
              </a:ext>
            </a:extLst>
          </p:cNvPr>
          <p:cNvPicPr>
            <a:picLocks noChangeAspect="1"/>
          </p:cNvPicPr>
          <p:nvPr/>
        </p:nvPicPr>
        <p:blipFill>
          <a:blip r:embed="rId5"/>
          <a:stretch>
            <a:fillRect/>
          </a:stretch>
        </p:blipFill>
        <p:spPr>
          <a:xfrm>
            <a:off x="5819776" y="0"/>
            <a:ext cx="6379535" cy="6858000"/>
          </a:xfrm>
          <a:prstGeom prst="rect">
            <a:avLst/>
          </a:prstGeom>
        </p:spPr>
      </p:pic>
    </p:spTree>
    <p:extLst>
      <p:ext uri="{BB962C8B-B14F-4D97-AF65-F5344CB8AC3E}">
        <p14:creationId xmlns:p14="http://schemas.microsoft.com/office/powerpoint/2010/main" val="950687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17031-F19B-0C7D-ED3C-F9F808F5652D}"/>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A6ADA9F6-5DE9-D312-39DD-CF2CEFE190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Picture 7">
            <a:hlinkClick r:id="rId3"/>
            <a:extLst>
              <a:ext uri="{FF2B5EF4-FFF2-40B4-BE49-F238E27FC236}">
                <a16:creationId xmlns:a16="http://schemas.microsoft.com/office/drawing/2014/main" id="{96DB0C0E-0D2C-3F86-E0A9-9AE920034440}"/>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87355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E3A55-9098-8F05-1B49-D021E3F422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59977-D412-A843-FF43-72BC55C94871}"/>
              </a:ext>
            </a:extLst>
          </p:cNvPr>
          <p:cNvSpPr>
            <a:spLocks noGrp="1"/>
          </p:cNvSpPr>
          <p:nvPr>
            <p:ph type="title"/>
          </p:nvPr>
        </p:nvSpPr>
        <p:spPr>
          <a:xfrm>
            <a:off x="133350"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Vapor de agua</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63368C0B-5126-6BBF-CF63-EA539997443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CF300C5A-25E1-E009-6BB1-48014AD9FF90}"/>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249344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8000C-E1FD-A88F-8873-EF5B9F825424}"/>
            </a:ext>
          </a:extLst>
        </p:cNvPr>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393564A1-BCC4-5463-161D-AD59AF6A0F9B}"/>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6678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76708-BE89-A648-C62E-58EF48D0D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23BB19-E017-A1A7-16C5-9EE243797FD1}"/>
              </a:ext>
            </a:extLst>
          </p:cNvPr>
          <p:cNvSpPr>
            <a:spLocks noGrp="1"/>
          </p:cNvSpPr>
          <p:nvPr>
            <p:ph type="title"/>
          </p:nvPr>
        </p:nvSpPr>
        <p:spPr>
          <a:xfrm>
            <a:off x="133350"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Precipitación</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5A66DA64-996B-5055-05C6-2F8462183F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Picture 7">
            <a:hlinkClick r:id="rId3"/>
            <a:extLst>
              <a:ext uri="{FF2B5EF4-FFF2-40B4-BE49-F238E27FC236}">
                <a16:creationId xmlns:a16="http://schemas.microsoft.com/office/drawing/2014/main" id="{5B703DD5-56DB-B19E-AAED-E0F6D7C51CEA}"/>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133810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ACDBE-FC50-6339-D134-FC523C7D2697}"/>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AA5072A9-A87E-26CD-DCBF-71FF2540AB34}"/>
              </a:ext>
            </a:extLst>
          </p:cNvPr>
          <p:cNvSpPr>
            <a:spLocks noGrp="1"/>
          </p:cNvSpPr>
          <p:nvPr>
            <p:ph type="title"/>
          </p:nvPr>
        </p:nvSpPr>
        <p:spPr>
          <a:xfrm>
            <a:off x="2367908" y="2531414"/>
            <a:ext cx="8730567" cy="1633223"/>
          </a:xfrm>
        </p:spPr>
        <p:txBody>
          <a:bodyPr anchor="ctr" anchorCtr="0">
            <a:noAutofit/>
          </a:bodyPr>
          <a:lstStyle/>
          <a:p>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Sistema de abastecimiento Chingaza</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Cuenca Río Amazonas</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Clima y transporte de humedad desde el Amazonas</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Análisis de coberturas y deforestación del Amazonas</a:t>
            </a:r>
          </a:p>
        </p:txBody>
      </p:sp>
      <p:sp>
        <p:nvSpPr>
          <p:cNvPr id="2" name="Title 1">
            <a:extLst>
              <a:ext uri="{FF2B5EF4-FFF2-40B4-BE49-F238E27FC236}">
                <a16:creationId xmlns:a16="http://schemas.microsoft.com/office/drawing/2014/main" id="{9A2CE671-8C59-C7BF-F210-0865A37119E9}"/>
              </a:ext>
            </a:extLst>
          </p:cNvPr>
          <p:cNvSpPr txBox="1">
            <a:spLocks/>
          </p:cNvSpPr>
          <p:nvPr/>
        </p:nvSpPr>
        <p:spPr>
          <a:xfrm>
            <a:off x="3215878" y="1675656"/>
            <a:ext cx="5760244" cy="494233"/>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Contenido</a:t>
            </a:r>
            <a:endPar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4" name="Oval 3">
            <a:hlinkClick r:id="rId3" action="ppaction://hlinksldjump"/>
            <a:extLst>
              <a:ext uri="{FF2B5EF4-FFF2-40B4-BE49-F238E27FC236}">
                <a16:creationId xmlns:a16="http://schemas.microsoft.com/office/drawing/2014/main" id="{CA817841-A005-3AB8-870B-E14E7AA34EEC}"/>
              </a:ext>
            </a:extLst>
          </p:cNvPr>
          <p:cNvSpPr/>
          <p:nvPr/>
        </p:nvSpPr>
        <p:spPr>
          <a:xfrm>
            <a:off x="2032153" y="2622911"/>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1</a:t>
            </a:r>
            <a:endParaRPr lang="es-CO" sz="2400" dirty="0">
              <a:solidFill>
                <a:schemeClr val="bg1"/>
              </a:solidFill>
              <a:latin typeface="Forte" panose="03060902040502070203" pitchFamily="66" charset="0"/>
              <a:cs typeface="Segoe UI" panose="020B0502040204020203" pitchFamily="34" charset="0"/>
            </a:endParaRPr>
          </a:p>
        </p:txBody>
      </p:sp>
      <p:sp>
        <p:nvSpPr>
          <p:cNvPr id="7" name="Oval 6">
            <a:hlinkClick r:id="rId4" action="ppaction://hlinksldjump"/>
            <a:extLst>
              <a:ext uri="{FF2B5EF4-FFF2-40B4-BE49-F238E27FC236}">
                <a16:creationId xmlns:a16="http://schemas.microsoft.com/office/drawing/2014/main" id="{2F0D882A-CB31-FAD5-3637-F3118CA0D9EE}"/>
              </a:ext>
            </a:extLst>
          </p:cNvPr>
          <p:cNvSpPr/>
          <p:nvPr/>
        </p:nvSpPr>
        <p:spPr>
          <a:xfrm>
            <a:off x="2032153" y="2981147"/>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2</a:t>
            </a:r>
            <a:endParaRPr lang="es-CO" sz="2400" dirty="0">
              <a:solidFill>
                <a:schemeClr val="bg1"/>
              </a:solidFill>
              <a:latin typeface="Forte" panose="03060902040502070203" pitchFamily="66" charset="0"/>
              <a:cs typeface="Segoe UI" panose="020B0502040204020203" pitchFamily="34" charset="0"/>
            </a:endParaRPr>
          </a:p>
        </p:txBody>
      </p:sp>
      <p:sp>
        <p:nvSpPr>
          <p:cNvPr id="8" name="Oval 7">
            <a:hlinkClick r:id="rId5" action="ppaction://hlinksldjump"/>
            <a:extLst>
              <a:ext uri="{FF2B5EF4-FFF2-40B4-BE49-F238E27FC236}">
                <a16:creationId xmlns:a16="http://schemas.microsoft.com/office/drawing/2014/main" id="{8FA0076E-A539-CF65-1642-A14AED1C0CE8}"/>
              </a:ext>
            </a:extLst>
          </p:cNvPr>
          <p:cNvSpPr/>
          <p:nvPr/>
        </p:nvSpPr>
        <p:spPr>
          <a:xfrm>
            <a:off x="2028572" y="3375760"/>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3</a:t>
            </a:r>
            <a:endParaRPr lang="es-CO" sz="2400" dirty="0">
              <a:solidFill>
                <a:schemeClr val="bg1"/>
              </a:solidFill>
              <a:latin typeface="Forte" panose="03060902040502070203" pitchFamily="66" charset="0"/>
              <a:cs typeface="Segoe UI" panose="020B0502040204020203" pitchFamily="34" charset="0"/>
            </a:endParaRPr>
          </a:p>
        </p:txBody>
      </p:sp>
      <p:sp>
        <p:nvSpPr>
          <p:cNvPr id="9" name="Oval 8">
            <a:hlinkClick r:id="rId6" action="ppaction://hlinksldjump"/>
            <a:extLst>
              <a:ext uri="{FF2B5EF4-FFF2-40B4-BE49-F238E27FC236}">
                <a16:creationId xmlns:a16="http://schemas.microsoft.com/office/drawing/2014/main" id="{8F1205F2-AF13-3EA9-0899-534F3EDF7772}"/>
              </a:ext>
            </a:extLst>
          </p:cNvPr>
          <p:cNvSpPr/>
          <p:nvPr/>
        </p:nvSpPr>
        <p:spPr>
          <a:xfrm>
            <a:off x="2028572" y="3770373"/>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4</a:t>
            </a:r>
            <a:endParaRPr lang="es-CO" sz="2400" dirty="0">
              <a:solidFill>
                <a:schemeClr val="bg1"/>
              </a:solidFill>
              <a:latin typeface="Forte" panose="03060902040502070203" pitchFamily="66" charset="0"/>
              <a:cs typeface="Segoe UI" panose="020B0502040204020203" pitchFamily="34" charset="0"/>
            </a:endParaRPr>
          </a:p>
        </p:txBody>
      </p:sp>
    </p:spTree>
    <p:extLst>
      <p:ext uri="{BB962C8B-B14F-4D97-AF65-F5344CB8AC3E}">
        <p14:creationId xmlns:p14="http://schemas.microsoft.com/office/powerpoint/2010/main" val="391392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2E6"/>
        </a:solidFill>
        <a:effectLst/>
      </p:bgPr>
    </p:bg>
    <p:spTree>
      <p:nvGrpSpPr>
        <p:cNvPr id="1" name="">
          <a:extLst>
            <a:ext uri="{FF2B5EF4-FFF2-40B4-BE49-F238E27FC236}">
              <a16:creationId xmlns:a16="http://schemas.microsoft.com/office/drawing/2014/main" id="{E929DAFB-2EAA-3D83-BD58-B4D7AA1890D1}"/>
            </a:ext>
          </a:extLst>
        </p:cNvPr>
        <p:cNvGrpSpPr/>
        <p:nvPr/>
      </p:nvGrpSpPr>
      <p:grpSpPr>
        <a:xfrm>
          <a:off x="0" y="0"/>
          <a:ext cx="0" cy="0"/>
          <a:chOff x="0" y="0"/>
          <a:chExt cx="0" cy="0"/>
        </a:xfrm>
      </p:grpSpPr>
      <p:pic>
        <p:nvPicPr>
          <p:cNvPr id="4" name="Picture 3" descr="A graph of a bar and a graph of a bar&#10;&#10;Description automatically generated">
            <a:extLst>
              <a:ext uri="{FF2B5EF4-FFF2-40B4-BE49-F238E27FC236}">
                <a16:creationId xmlns:a16="http://schemas.microsoft.com/office/drawing/2014/main" id="{96DE9E2F-B8C8-5DF3-4D0A-AF509098DCB6}"/>
              </a:ext>
            </a:extLst>
          </p:cNvPr>
          <p:cNvPicPr>
            <a:picLocks noChangeAspect="1"/>
          </p:cNvPicPr>
          <p:nvPr/>
        </p:nvPicPr>
        <p:blipFill>
          <a:blip r:embed="rId3"/>
          <a:stretch>
            <a:fillRect/>
          </a:stretch>
        </p:blipFill>
        <p:spPr>
          <a:xfrm>
            <a:off x="0" y="225353"/>
            <a:ext cx="12192000" cy="5238657"/>
          </a:xfrm>
          <a:prstGeom prst="rect">
            <a:avLst/>
          </a:prstGeom>
        </p:spPr>
      </p:pic>
      <p:sp>
        <p:nvSpPr>
          <p:cNvPr id="5" name="Title 1">
            <a:extLst>
              <a:ext uri="{FF2B5EF4-FFF2-40B4-BE49-F238E27FC236}">
                <a16:creationId xmlns:a16="http://schemas.microsoft.com/office/drawing/2014/main" id="{67A2306A-3027-1332-29DF-EEFADAD1A834}"/>
              </a:ext>
            </a:extLst>
          </p:cNvPr>
          <p:cNvSpPr>
            <a:spLocks noGrp="1"/>
          </p:cNvSpPr>
          <p:nvPr>
            <p:ph type="title"/>
          </p:nvPr>
        </p:nvSpPr>
        <p:spPr>
          <a:xfrm>
            <a:off x="0" y="5765979"/>
            <a:ext cx="6096000" cy="736720"/>
          </a:xfrm>
        </p:spPr>
        <p:txBody>
          <a:bodyPr anchor="t" anchorCtr="0">
            <a:noAutofit/>
          </a:bodyPr>
          <a:lstStyle/>
          <a:p>
            <a:pPr algn="ct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Comportamiento bimodal </a:t>
            </a:r>
            <a:b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propio de la Región Andina.</a:t>
            </a:r>
            <a:endParaRPr lang="es-CO" sz="2000" dirty="0">
              <a:solidFill>
                <a:schemeClr val="bg1">
                  <a:lumMod val="25000"/>
                </a:schemeClr>
              </a:solidFill>
            </a:endParaRPr>
          </a:p>
        </p:txBody>
      </p:sp>
      <p:sp>
        <p:nvSpPr>
          <p:cNvPr id="6" name="Title 1">
            <a:extLst>
              <a:ext uri="{FF2B5EF4-FFF2-40B4-BE49-F238E27FC236}">
                <a16:creationId xmlns:a16="http://schemas.microsoft.com/office/drawing/2014/main" id="{7EA5A334-41E2-E102-A4D5-BC5385779FFA}"/>
              </a:ext>
            </a:extLst>
          </p:cNvPr>
          <p:cNvSpPr txBox="1">
            <a:spLocks/>
          </p:cNvSpPr>
          <p:nvPr/>
        </p:nvSpPr>
        <p:spPr>
          <a:xfrm>
            <a:off x="7736288" y="5162764"/>
            <a:ext cx="3544202" cy="301246"/>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Estación Chuza - Campamento</a:t>
            </a:r>
            <a:endParaRPr lang="es-CO" sz="1400" dirty="0">
              <a:solidFill>
                <a:schemeClr val="bg1">
                  <a:lumMod val="25000"/>
                </a:schemeClr>
              </a:solidFill>
            </a:endParaRPr>
          </a:p>
        </p:txBody>
      </p:sp>
      <p:sp>
        <p:nvSpPr>
          <p:cNvPr id="7" name="Title 1">
            <a:extLst>
              <a:ext uri="{FF2B5EF4-FFF2-40B4-BE49-F238E27FC236}">
                <a16:creationId xmlns:a16="http://schemas.microsoft.com/office/drawing/2014/main" id="{704784ED-BC34-60D6-541E-7F3D6D09BFD7}"/>
              </a:ext>
            </a:extLst>
          </p:cNvPr>
          <p:cNvSpPr txBox="1">
            <a:spLocks/>
          </p:cNvSpPr>
          <p:nvPr/>
        </p:nvSpPr>
        <p:spPr>
          <a:xfrm>
            <a:off x="1435885" y="5162764"/>
            <a:ext cx="3544202" cy="301246"/>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Estación </a:t>
            </a:r>
            <a:r>
              <a:rPr lang="es-CO" sz="1400" dirty="0" err="1">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Camavieja</a:t>
            </a:r>
            <a:r>
              <a:rPr lang="es-CO" sz="14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 Bogotá</a:t>
            </a:r>
            <a:endParaRPr lang="es-CO" sz="1400" dirty="0">
              <a:solidFill>
                <a:schemeClr val="bg1">
                  <a:lumMod val="25000"/>
                </a:schemeClr>
              </a:solidFill>
            </a:endParaRPr>
          </a:p>
        </p:txBody>
      </p:sp>
      <p:sp>
        <p:nvSpPr>
          <p:cNvPr id="8" name="Title 1">
            <a:extLst>
              <a:ext uri="{FF2B5EF4-FFF2-40B4-BE49-F238E27FC236}">
                <a16:creationId xmlns:a16="http://schemas.microsoft.com/office/drawing/2014/main" id="{E01D15B4-16E2-2EE9-57C9-F8F6A35836AB}"/>
              </a:ext>
            </a:extLst>
          </p:cNvPr>
          <p:cNvSpPr txBox="1">
            <a:spLocks/>
          </p:cNvSpPr>
          <p:nvPr/>
        </p:nvSpPr>
        <p:spPr>
          <a:xfrm>
            <a:off x="6096000" y="5765979"/>
            <a:ext cx="6096000" cy="736720"/>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Comportamiento unimodal propio de la</a:t>
            </a:r>
          </a:p>
          <a:p>
            <a:pPr algn="ctr"/>
            <a:r>
              <a:rPr lang="es-CO" sz="20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Orinoquía y norte de la Amazonía.</a:t>
            </a:r>
            <a:endParaRPr lang="es-CO" sz="2000" dirty="0">
              <a:solidFill>
                <a:schemeClr val="bg1">
                  <a:lumMod val="25000"/>
                </a:schemeClr>
              </a:solidFill>
            </a:endParaRPr>
          </a:p>
        </p:txBody>
      </p:sp>
      <p:sp>
        <p:nvSpPr>
          <p:cNvPr id="9" name="Title 1">
            <a:extLst>
              <a:ext uri="{FF2B5EF4-FFF2-40B4-BE49-F238E27FC236}">
                <a16:creationId xmlns:a16="http://schemas.microsoft.com/office/drawing/2014/main" id="{86FE557A-EE52-9BC1-0F03-A07BC29F9C09}"/>
              </a:ext>
            </a:extLst>
          </p:cNvPr>
          <p:cNvSpPr txBox="1">
            <a:spLocks/>
          </p:cNvSpPr>
          <p:nvPr/>
        </p:nvSpPr>
        <p:spPr>
          <a:xfrm>
            <a:off x="0" y="6556754"/>
            <a:ext cx="12192000" cy="301246"/>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r>
              <a:rPr lang="es-CO" sz="1200" dirty="0">
                <a:solidFill>
                  <a:schemeClr val="bg1">
                    <a:lumMod val="25000"/>
                  </a:schemeClr>
                </a:solidFill>
                <a:ea typeface="Segoe UI Black" panose="020B0A02040204020203" pitchFamily="34" charset="0"/>
                <a:cs typeface="Segoe UI" panose="020B0502040204020203" pitchFamily="34" charset="0"/>
              </a:rPr>
              <a:t>Tomado de: Estrategias hidrológicas para el suministro de agua a Bogotá – EAAB.</a:t>
            </a:r>
            <a:endParaRPr lang="es-CO" sz="1200" dirty="0">
              <a:solidFill>
                <a:schemeClr val="bg1">
                  <a:lumMod val="25000"/>
                </a:schemeClr>
              </a:solidFill>
            </a:endParaRPr>
          </a:p>
        </p:txBody>
      </p:sp>
    </p:spTree>
    <p:extLst>
      <p:ext uri="{BB962C8B-B14F-4D97-AF65-F5344CB8AC3E}">
        <p14:creationId xmlns:p14="http://schemas.microsoft.com/office/powerpoint/2010/main" val="95920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76F46-4CA0-D246-4D11-047B0C87EFDF}"/>
            </a:ext>
          </a:extLst>
        </p:cNvPr>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E76FBA8-5258-36F8-028D-1BAEDD8F01D5}"/>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185819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C823A-C3CA-B79B-1C68-167FF4827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7A111-9B74-517A-E14E-D9F100E8D6D7}"/>
              </a:ext>
            </a:extLst>
          </p:cNvPr>
          <p:cNvSpPr>
            <a:spLocks noGrp="1"/>
          </p:cNvSpPr>
          <p:nvPr>
            <p:ph type="title"/>
          </p:nvPr>
        </p:nvSpPr>
        <p:spPr>
          <a:xfrm>
            <a:off x="133350"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Escorrentía</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29C56070-1923-8CD1-F0EA-06848001AB5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5305B766-FB13-2BD2-7631-DCC22291FCD2}"/>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1668373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8532-0FCC-75F9-F041-B37AB685A024}"/>
            </a:ext>
          </a:extLst>
        </p:cNvPr>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2F8033DA-BCA4-1AA7-CA4B-E9BC0CCCD10D}"/>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43990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72326-CB2F-9BDA-4E7D-D4B689683395}"/>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D24956E4-D2B0-0787-56F9-51D8D300EB0E}"/>
              </a:ext>
            </a:extLst>
          </p:cNvPr>
          <p:cNvSpPr>
            <a:spLocks noGrp="1"/>
          </p:cNvSpPr>
          <p:nvPr>
            <p:ph type="title"/>
          </p:nvPr>
        </p:nvSpPr>
        <p:spPr>
          <a:xfrm>
            <a:off x="0" y="3253852"/>
            <a:ext cx="12192000" cy="1010459"/>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Análisis de coberturas y deforestación</a:t>
            </a: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Cuenca Amazonas</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572C80B6-61B0-5FA8-6117-B280E4952688}"/>
              </a:ext>
            </a:extLst>
          </p:cNvPr>
          <p:cNvSpPr txBox="1">
            <a:spLocks/>
          </p:cNvSpPr>
          <p:nvPr/>
        </p:nvSpPr>
        <p:spPr>
          <a:xfrm>
            <a:off x="4795611" y="1768481"/>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4</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 name="Rectangle: Single Corner Rounded 2">
            <a:extLst>
              <a:ext uri="{FF2B5EF4-FFF2-40B4-BE49-F238E27FC236}">
                <a16:creationId xmlns:a16="http://schemas.microsoft.com/office/drawing/2014/main" id="{544FA70C-04BB-FDA3-997B-39476E0C1868}"/>
              </a:ext>
            </a:extLst>
          </p:cNvPr>
          <p:cNvSpPr/>
          <p:nvPr/>
        </p:nvSpPr>
        <p:spPr>
          <a:xfrm>
            <a:off x="8710613" y="6606000"/>
            <a:ext cx="3481387"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2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2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83838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072B5-1548-4D0C-11B9-E149252BD0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1888-BF93-7586-80BE-1715BF7CCCEF}"/>
              </a:ext>
            </a:extLst>
          </p:cNvPr>
          <p:cNvSpPr>
            <a:spLocks noGrp="1"/>
          </p:cNvSpPr>
          <p:nvPr>
            <p:ph type="title"/>
          </p:nvPr>
        </p:nvSpPr>
        <p:spPr>
          <a:xfrm>
            <a:off x="119063" y="1155799"/>
            <a:ext cx="5557838" cy="2822491"/>
          </a:xfrm>
        </p:spPr>
        <p:txBody>
          <a:bodyPr anchor="t" anchorCtr="0">
            <a:noAutofit/>
          </a:bodyPr>
          <a:lstStyle/>
          <a:p>
            <a:r>
              <a:rPr lang="es-CO"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hlinkClick r:id="rId3"/>
              </a:rPr>
              <a:t>Mapa estático de coberturas .</a:t>
            </a:r>
            <a:br>
              <a:rPr lang="es-CO"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Mapa dinámico de coberturas.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5"/>
              </a:rPr>
              <a:t>Mapa de deforestación.</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8D37EA5B-4F6D-241C-1294-22077F5AA4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extLst>
              <a:ext uri="{FF2B5EF4-FFF2-40B4-BE49-F238E27FC236}">
                <a16:creationId xmlns:a16="http://schemas.microsoft.com/office/drawing/2014/main" id="{5B8DB896-B49C-9071-5F1A-F6A605CD785B}"/>
              </a:ext>
            </a:extLst>
          </p:cNvPr>
          <p:cNvPicPr>
            <a:picLocks noChangeAspect="1"/>
          </p:cNvPicPr>
          <p:nvPr/>
        </p:nvPicPr>
        <p:blipFill>
          <a:blip r:embed="rId6"/>
          <a:stretch>
            <a:fillRect/>
          </a:stretch>
        </p:blipFill>
        <p:spPr>
          <a:xfrm>
            <a:off x="5812465" y="0"/>
            <a:ext cx="6379535" cy="6858000"/>
          </a:xfrm>
          <a:prstGeom prst="rect">
            <a:avLst/>
          </a:prstGeom>
        </p:spPr>
      </p:pic>
    </p:spTree>
    <p:extLst>
      <p:ext uri="{BB962C8B-B14F-4D97-AF65-F5344CB8AC3E}">
        <p14:creationId xmlns:p14="http://schemas.microsoft.com/office/powerpoint/2010/main" val="2403573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1FC768E9-16E3-10A0-D373-7FFCBB6AC8BC}"/>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59291B44-A5AA-9726-FB9C-6B1C69F56F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Picture 7">
            <a:extLst>
              <a:ext uri="{FF2B5EF4-FFF2-40B4-BE49-F238E27FC236}">
                <a16:creationId xmlns:a16="http://schemas.microsoft.com/office/drawing/2014/main" id="{9F62CFF1-D05E-454B-0CB4-FAB374B7DD3B}"/>
              </a:ext>
            </a:extLst>
          </p:cNvPr>
          <p:cNvPicPr>
            <a:picLocks noChangeAspect="1"/>
          </p:cNvPicPr>
          <p:nvPr/>
        </p:nvPicPr>
        <p:blipFill>
          <a:blip r:embed="rId3"/>
          <a:stretch>
            <a:fillRect/>
          </a:stretch>
        </p:blipFill>
        <p:spPr>
          <a:xfrm>
            <a:off x="637281" y="269416"/>
            <a:ext cx="5221815" cy="4490095"/>
          </a:xfrm>
          <a:prstGeom prst="rect">
            <a:avLst/>
          </a:prstGeom>
        </p:spPr>
      </p:pic>
      <p:pic>
        <p:nvPicPr>
          <p:cNvPr id="12" name="Picture 11">
            <a:extLst>
              <a:ext uri="{FF2B5EF4-FFF2-40B4-BE49-F238E27FC236}">
                <a16:creationId xmlns:a16="http://schemas.microsoft.com/office/drawing/2014/main" id="{FDA518AC-127D-8DD8-95EF-A50021D30547}"/>
              </a:ext>
            </a:extLst>
          </p:cNvPr>
          <p:cNvPicPr>
            <a:picLocks noChangeAspect="1"/>
          </p:cNvPicPr>
          <p:nvPr/>
        </p:nvPicPr>
        <p:blipFill>
          <a:blip r:embed="rId4"/>
          <a:stretch>
            <a:fillRect/>
          </a:stretch>
        </p:blipFill>
        <p:spPr>
          <a:xfrm>
            <a:off x="6485948" y="269416"/>
            <a:ext cx="5123902" cy="4484792"/>
          </a:xfrm>
          <a:prstGeom prst="rect">
            <a:avLst/>
          </a:prstGeom>
        </p:spPr>
      </p:pic>
      <p:sp>
        <p:nvSpPr>
          <p:cNvPr id="13" name="Title 1">
            <a:extLst>
              <a:ext uri="{FF2B5EF4-FFF2-40B4-BE49-F238E27FC236}">
                <a16:creationId xmlns:a16="http://schemas.microsoft.com/office/drawing/2014/main" id="{979366F8-F2D5-3A12-354A-18564381A403}"/>
              </a:ext>
            </a:extLst>
          </p:cNvPr>
          <p:cNvSpPr>
            <a:spLocks noGrp="1"/>
          </p:cNvSpPr>
          <p:nvPr>
            <p:ph type="title"/>
          </p:nvPr>
        </p:nvSpPr>
        <p:spPr>
          <a:xfrm>
            <a:off x="637281" y="4949027"/>
            <a:ext cx="10972570" cy="1785464"/>
          </a:xfrm>
        </p:spPr>
        <p:txBody>
          <a:bodyPr anchor="t" anchorCtr="0">
            <a:noAutofit/>
          </a:bodyPr>
          <a:lstStyle/>
          <a:p>
            <a:pPr algn="ct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el período comprendido entre 2001 y 2020, a través del análisis de datos recopilados por sensores de percepción remota, se pudo constatar que la cuenca del Amazonas experimentó una tasa de deforestación aproximada del 4.3%. No obstante, se observó paralelamente un proceso de reforestación que permitió la recuperación del 1.72% de su cubierta vegetal. En resumen, el Amazonas sufrió una pérdida neta de alrededor del 2.6%, de la cual el 1.84% corresponde a la deforestación de bosques.</a:t>
            </a:r>
            <a:endParaRPr lang="es-CO" sz="2000" dirty="0">
              <a:solidFill>
                <a:schemeClr val="bg1">
                  <a:lumMod val="25000"/>
                </a:schemeClr>
              </a:solidFill>
            </a:endParaRPr>
          </a:p>
        </p:txBody>
      </p:sp>
    </p:spTree>
    <p:extLst>
      <p:ext uri="{BB962C8B-B14F-4D97-AF65-F5344CB8AC3E}">
        <p14:creationId xmlns:p14="http://schemas.microsoft.com/office/powerpoint/2010/main" val="1230805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411B556-2827-9448-E320-624153E0F64B}"/>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E952372C-9C89-CBC1-86E1-B3E4CFA914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3" name="Title 1">
            <a:extLst>
              <a:ext uri="{FF2B5EF4-FFF2-40B4-BE49-F238E27FC236}">
                <a16:creationId xmlns:a16="http://schemas.microsoft.com/office/drawing/2014/main" id="{A7B9FD18-6B78-5C9B-D5C4-28DE0C7D134F}"/>
              </a:ext>
            </a:extLst>
          </p:cNvPr>
          <p:cNvSpPr>
            <a:spLocks noGrp="1"/>
          </p:cNvSpPr>
          <p:nvPr>
            <p:ph type="title"/>
          </p:nvPr>
        </p:nvSpPr>
        <p:spPr>
          <a:xfrm>
            <a:off x="609715" y="5397943"/>
            <a:ext cx="10972570" cy="1064109"/>
          </a:xfrm>
        </p:spPr>
        <p:txBody>
          <a:bodyPr anchor="t" anchorCtr="0">
            <a:noAutofit/>
          </a:bodyPr>
          <a:lstStyle/>
          <a:p>
            <a:pPr algn="ctr"/>
            <a:r>
              <a:rPr lang="es-CO" sz="20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En conclusión, la sostenibilidad de la región Chingaza muestra que depende en alto grado de los patrones de vientos y transporte de humedad de vapor de agua, estos valores encontrados son coherentes con las mediciones mensuales de precipitación y vientos.</a:t>
            </a:r>
            <a:endParaRPr lang="es-CO" sz="2000" dirty="0">
              <a:solidFill>
                <a:schemeClr val="bg1">
                  <a:lumMod val="25000"/>
                </a:schemeClr>
              </a:solidFill>
            </a:endParaRPr>
          </a:p>
        </p:txBody>
      </p:sp>
      <p:pic>
        <p:nvPicPr>
          <p:cNvPr id="3" name="Picture 2">
            <a:extLst>
              <a:ext uri="{FF2B5EF4-FFF2-40B4-BE49-F238E27FC236}">
                <a16:creationId xmlns:a16="http://schemas.microsoft.com/office/drawing/2014/main" id="{82AFCD7C-EC47-2EC9-7271-A6D251397B47}"/>
              </a:ext>
            </a:extLst>
          </p:cNvPr>
          <p:cNvPicPr>
            <a:picLocks noChangeAspect="1"/>
          </p:cNvPicPr>
          <p:nvPr/>
        </p:nvPicPr>
        <p:blipFill>
          <a:blip r:embed="rId3"/>
          <a:stretch>
            <a:fillRect/>
          </a:stretch>
        </p:blipFill>
        <p:spPr>
          <a:xfrm>
            <a:off x="2421123" y="1105080"/>
            <a:ext cx="7349754" cy="3823190"/>
          </a:xfrm>
          <a:prstGeom prst="rect">
            <a:avLst/>
          </a:prstGeom>
        </p:spPr>
      </p:pic>
    </p:spTree>
    <p:extLst>
      <p:ext uri="{BB962C8B-B14F-4D97-AF65-F5344CB8AC3E}">
        <p14:creationId xmlns:p14="http://schemas.microsoft.com/office/powerpoint/2010/main" val="2562845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02EE2EE-B8E1-39EE-B2B8-8463A6F31E84}"/>
              </a:ext>
            </a:extLst>
          </p:cNvPr>
          <p:cNvSpPr>
            <a:spLocks noGrp="1"/>
          </p:cNvSpPr>
          <p:nvPr>
            <p:ph type="title"/>
          </p:nvPr>
        </p:nvSpPr>
        <p:spPr>
          <a:xfrm>
            <a:off x="2871178" y="5136407"/>
            <a:ext cx="7497608" cy="645555"/>
          </a:xfrm>
        </p:spPr>
        <p:txBody>
          <a:bodyPr anchor="ctr" anchorCtr="0">
            <a:norm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Gracias</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por su atención</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2" name="Graphic 3" descr="3d Glasses outline">
            <a:extLst>
              <a:ext uri="{FF2B5EF4-FFF2-40B4-BE49-F238E27FC236}">
                <a16:creationId xmlns:a16="http://schemas.microsoft.com/office/drawing/2014/main" id="{602E22E6-15C6-A382-F310-C10C68E14B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5744" y="4739184"/>
            <a:ext cx="1440000" cy="1440000"/>
          </a:xfrm>
          <a:prstGeom prst="rect">
            <a:avLst/>
          </a:prstGeom>
        </p:spPr>
      </p:pic>
      <p:sp>
        <p:nvSpPr>
          <p:cNvPr id="4" name="TextBox 3">
            <a:extLst>
              <a:ext uri="{FF2B5EF4-FFF2-40B4-BE49-F238E27FC236}">
                <a16:creationId xmlns:a16="http://schemas.microsoft.com/office/drawing/2014/main" id="{92952322-3176-9927-A98C-3E7B8A6C5882}"/>
              </a:ext>
            </a:extLst>
          </p:cNvPr>
          <p:cNvSpPr txBox="1"/>
          <p:nvPr/>
        </p:nvSpPr>
        <p:spPr>
          <a:xfrm>
            <a:off x="3141465" y="4585295"/>
            <a:ext cx="5884122" cy="307777"/>
          </a:xfrm>
          <a:prstGeom prst="rect">
            <a:avLst/>
          </a:prstGeom>
          <a:noFill/>
        </p:spPr>
        <p:txBody>
          <a:bodyPr wrap="square">
            <a:spAutoFit/>
          </a:bodyPr>
          <a:lstStyle/>
          <a:p>
            <a:pPr algn="ctr"/>
            <a:r>
              <a:rPr lang="es-ES" sz="14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hlinkClick r:id="rId5"/>
              </a:rPr>
              <a:t>https://storymaps.arcgis.com/stories/48f0cf72b059495abe4f43db1407364c</a:t>
            </a:r>
            <a:endParaRPr lang="es-CO" sz="1400" i="1" dirty="0">
              <a:solidFill>
                <a:schemeClr val="tx1"/>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2A51AAB9-5EB8-BD0E-CDAB-FFDC45929119}"/>
              </a:ext>
            </a:extLst>
          </p:cNvPr>
          <p:cNvGrpSpPr/>
          <p:nvPr/>
        </p:nvGrpSpPr>
        <p:grpSpPr>
          <a:xfrm>
            <a:off x="4031476" y="463177"/>
            <a:ext cx="4122118" cy="4122118"/>
            <a:chOff x="4031476" y="463177"/>
            <a:chExt cx="4122118" cy="4122118"/>
          </a:xfrm>
        </p:grpSpPr>
        <p:pic>
          <p:nvPicPr>
            <p:cNvPr id="3" name="Picture 2" descr="A qr code with a globe and circles&#10;&#10;Description automatically generated">
              <a:extLst>
                <a:ext uri="{FF2B5EF4-FFF2-40B4-BE49-F238E27FC236}">
                  <a16:creationId xmlns:a16="http://schemas.microsoft.com/office/drawing/2014/main" id="{BF866DEB-06F5-BF0F-EC23-7A20879CB346}"/>
                </a:ext>
              </a:extLst>
            </p:cNvPr>
            <p:cNvPicPr>
              <a:picLocks noChangeAspect="1"/>
            </p:cNvPicPr>
            <p:nvPr/>
          </p:nvPicPr>
          <p:blipFill>
            <a:blip r:embed="rId6"/>
            <a:stretch>
              <a:fillRect/>
            </a:stretch>
          </p:blipFill>
          <p:spPr>
            <a:xfrm>
              <a:off x="4031476" y="463177"/>
              <a:ext cx="4122118" cy="4122118"/>
            </a:xfrm>
            <a:prstGeom prst="rect">
              <a:avLst/>
            </a:prstGeom>
          </p:spPr>
        </p:pic>
        <p:pic>
          <p:nvPicPr>
            <p:cNvPr id="10" name="Picture 9" descr="A black circle with white text and a black background&#10;&#10;Description automatically generated">
              <a:extLst>
                <a:ext uri="{FF2B5EF4-FFF2-40B4-BE49-F238E27FC236}">
                  <a16:creationId xmlns:a16="http://schemas.microsoft.com/office/drawing/2014/main" id="{F7484E82-8652-13F8-3298-8082BD1F18F3}"/>
                </a:ext>
              </a:extLst>
            </p:cNvPr>
            <p:cNvPicPr>
              <a:picLocks noChangeAspect="1"/>
            </p:cNvPicPr>
            <p:nvPr/>
          </p:nvPicPr>
          <p:blipFill>
            <a:blip r:embed="rId7"/>
            <a:stretch>
              <a:fillRect/>
            </a:stretch>
          </p:blipFill>
          <p:spPr>
            <a:xfrm>
              <a:off x="5547071" y="2017138"/>
              <a:ext cx="1072911" cy="1072911"/>
            </a:xfrm>
            <a:prstGeom prst="rect">
              <a:avLst/>
            </a:prstGeom>
          </p:spPr>
        </p:pic>
      </p:grpSp>
    </p:spTree>
    <p:extLst>
      <p:ext uri="{BB962C8B-B14F-4D97-AF65-F5344CB8AC3E}">
        <p14:creationId xmlns:p14="http://schemas.microsoft.com/office/powerpoint/2010/main" val="2314992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0" y="3401493"/>
            <a:ext cx="12192000" cy="636051"/>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Sistema de abastecimiento Chingaza</a:t>
            </a:r>
          </a:p>
        </p:txBody>
      </p:sp>
      <p:sp>
        <p:nvSpPr>
          <p:cNvPr id="2" name="Title 1">
            <a:extLst>
              <a:ext uri="{FF2B5EF4-FFF2-40B4-BE49-F238E27FC236}">
                <a16:creationId xmlns:a16="http://schemas.microsoft.com/office/drawing/2014/main" id="{80FCDC5D-59C0-531A-28D9-F042AAD866EA}"/>
              </a:ext>
            </a:extLst>
          </p:cNvPr>
          <p:cNvSpPr txBox="1">
            <a:spLocks/>
          </p:cNvSpPr>
          <p:nvPr/>
        </p:nvSpPr>
        <p:spPr>
          <a:xfrm>
            <a:off x="4795611" y="1648892"/>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1</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091580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B29EC-C59C-98D5-F2B4-CCFB515D65B5}"/>
            </a:ext>
          </a:extLst>
        </p:cNvPr>
        <p:cNvGrpSpPr/>
        <p:nvPr/>
      </p:nvGrpSpPr>
      <p:grpSpPr>
        <a:xfrm>
          <a:off x="0" y="0"/>
          <a:ext cx="0" cy="0"/>
          <a:chOff x="0" y="0"/>
          <a:chExt cx="0" cy="0"/>
        </a:xfrm>
      </p:grpSpPr>
      <p:pic>
        <p:nvPicPr>
          <p:cNvPr id="3074" name="Picture 2" descr="GISMobile.POI">
            <a:extLst>
              <a:ext uri="{FF2B5EF4-FFF2-40B4-BE49-F238E27FC236}">
                <a16:creationId xmlns:a16="http://schemas.microsoft.com/office/drawing/2014/main" id="{4EE2BB06-C412-EE31-67FA-6B50E8DCD8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1" r="17738"/>
          <a:stretch/>
        </p:blipFill>
        <p:spPr bwMode="auto">
          <a:xfrm>
            <a:off x="9016999" y="0"/>
            <a:ext cx="3175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ISMobile.POI">
            <a:hlinkClick r:id="rId4"/>
            <a:extLst>
              <a:ext uri="{FF2B5EF4-FFF2-40B4-BE49-F238E27FC236}">
                <a16:creationId xmlns:a16="http://schemas.microsoft.com/office/drawing/2014/main" id="{6011C9F2-5874-A31C-3086-A7157DA36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592633B-FC1F-C4D4-3B13-75242F664988}"/>
              </a:ext>
            </a:extLst>
          </p:cNvPr>
          <p:cNvSpPr/>
          <p:nvPr/>
        </p:nvSpPr>
        <p:spPr>
          <a:xfrm>
            <a:off x="9019075" y="0"/>
            <a:ext cx="90000" cy="6858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96737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49C23DF-BA9E-A3A4-1FB2-157E2364F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3784B-7E9C-714B-DC93-93026AE9FBB2}"/>
              </a:ext>
            </a:extLst>
          </p:cNvPr>
          <p:cNvSpPr>
            <a:spLocks noGrp="1"/>
          </p:cNvSpPr>
          <p:nvPr>
            <p:ph type="title"/>
          </p:nvPr>
        </p:nvSpPr>
        <p:spPr>
          <a:xfrm>
            <a:off x="228390" y="1021556"/>
            <a:ext cx="5234197" cy="4071938"/>
          </a:xfrm>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El sistema de abastecimiento Chingaza, capta las aguas de la cuenca alta del Río Guatiquía </a:t>
            </a: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(que hace parte del área hidrográfica Orinoco)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correspondiente a parte de la subcuencas del Río Chuza y el Río Chingaza </a:t>
            </a: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 través de un túnel de derivación)</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las almacena en el Embalse Chuza y las transporta por una aducción hasta el Embalse de San Rafael en el Municipio de La Calera </a:t>
            </a: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(que hace parte del área hidrográfica Magdalena – Cauca)</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sp>
        <p:nvSpPr>
          <p:cNvPr id="3" name="Rectangle: Single Corner Rounded 2">
            <a:extLst>
              <a:ext uri="{FF2B5EF4-FFF2-40B4-BE49-F238E27FC236}">
                <a16:creationId xmlns:a16="http://schemas.microsoft.com/office/drawing/2014/main" id="{8C2CB7A7-963E-3C77-5383-94C6CCCDBB4B}"/>
              </a:ext>
            </a:extLst>
          </p:cNvPr>
          <p:cNvSpPr/>
          <p:nvPr/>
        </p:nvSpPr>
        <p:spPr>
          <a:xfrm>
            <a:off x="-1" y="6010276"/>
            <a:ext cx="4757739" cy="847724"/>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200" i="1" dirty="0">
                <a:solidFill>
                  <a:schemeClr val="tx1"/>
                </a:solidFill>
                <a:latin typeface="+mj-lt"/>
                <a:cs typeface="Segoe UI" panose="020B0502040204020203" pitchFamily="34" charset="0"/>
              </a:rPr>
              <a:t>Mas información en:  </a:t>
            </a:r>
            <a:r>
              <a:rPr lang="es-CO" sz="1200" i="1" dirty="0">
                <a:solidFill>
                  <a:schemeClr val="tx1"/>
                </a:solidFill>
                <a:latin typeface="+mj-lt"/>
                <a:cs typeface="Segoe UI" panose="020B0502040204020203" pitchFamily="34" charset="0"/>
                <a:hlinkClick r:id="rId3"/>
              </a:rPr>
              <a:t>https://www.acueducto.com.co/wps/portal/EAB2/Home/acueducto-y-alcantarillado/la-infraestructuraAcueducto/sistemas-abastecimiento/captacion/sistema-chingaza</a:t>
            </a:r>
            <a:r>
              <a:rPr lang="es-CO" sz="1200" i="1" dirty="0">
                <a:solidFill>
                  <a:schemeClr val="tx1"/>
                </a:solidFill>
                <a:latin typeface="+mj-lt"/>
                <a:cs typeface="Segoe UI" panose="020B0502040204020203" pitchFamily="34" charset="0"/>
              </a:rPr>
              <a:t>   </a:t>
            </a:r>
          </a:p>
        </p:txBody>
      </p:sp>
      <p:pic>
        <p:nvPicPr>
          <p:cNvPr id="8" name="Picture 7">
            <a:hlinkClick r:id="rId4"/>
            <a:extLst>
              <a:ext uri="{FF2B5EF4-FFF2-40B4-BE49-F238E27FC236}">
                <a16:creationId xmlns:a16="http://schemas.microsoft.com/office/drawing/2014/main" id="{93A90183-6201-7E4A-1B6A-D17800FF06A6}"/>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2364640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0EB4F-12E9-5DA0-B02D-172F42142DF4}"/>
            </a:ext>
          </a:extLst>
        </p:cNvPr>
        <p:cNvGrpSpPr/>
        <p:nvPr/>
      </p:nvGrpSpPr>
      <p:grpSpPr>
        <a:xfrm>
          <a:off x="0" y="0"/>
          <a:ext cx="0" cy="0"/>
          <a:chOff x="0" y="0"/>
          <a:chExt cx="0" cy="0"/>
        </a:xfrm>
      </p:grpSpPr>
      <p:pic>
        <p:nvPicPr>
          <p:cNvPr id="2050" name="Picture 2" descr="GISMobile.POI">
            <a:extLst>
              <a:ext uri="{FF2B5EF4-FFF2-40B4-BE49-F238E27FC236}">
                <a16:creationId xmlns:a16="http://schemas.microsoft.com/office/drawing/2014/main" id="{3C1AC90F-CD37-2BB4-46ED-EB4D00CED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37" r="18491"/>
          <a:stretch/>
        </p:blipFill>
        <p:spPr bwMode="auto">
          <a:xfrm>
            <a:off x="0" y="0"/>
            <a:ext cx="311771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SMobile.POI">
            <a:hlinkClick r:id="rId4"/>
            <a:extLst>
              <a:ext uri="{FF2B5EF4-FFF2-40B4-BE49-F238E27FC236}">
                <a16:creationId xmlns:a16="http://schemas.microsoft.com/office/drawing/2014/main" id="{818DE9F8-3F31-B63A-B81F-35BD837FD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2925"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2E6DDBC-305A-C61F-0E6A-D0B1359CF637}"/>
              </a:ext>
            </a:extLst>
          </p:cNvPr>
          <p:cNvSpPr/>
          <p:nvPr/>
        </p:nvSpPr>
        <p:spPr>
          <a:xfrm>
            <a:off x="3013699" y="0"/>
            <a:ext cx="90000" cy="6858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53637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E6BC2-E979-6D7F-DE11-B6C0CBEAC101}"/>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94CA46BD-E8DC-FFF5-F5FE-2FEF49871880}"/>
              </a:ext>
            </a:extLst>
          </p:cNvPr>
          <p:cNvSpPr>
            <a:spLocks noGrp="1"/>
          </p:cNvSpPr>
          <p:nvPr>
            <p:ph type="title"/>
          </p:nvPr>
        </p:nvSpPr>
        <p:spPr>
          <a:xfrm>
            <a:off x="0" y="3253852"/>
            <a:ext cx="12192000" cy="770988"/>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Cuenca Río Amazonas</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DE6C9466-8C60-542B-9A75-A64D91B5FABF}"/>
              </a:ext>
            </a:extLst>
          </p:cNvPr>
          <p:cNvSpPr txBox="1">
            <a:spLocks/>
          </p:cNvSpPr>
          <p:nvPr/>
        </p:nvSpPr>
        <p:spPr>
          <a:xfrm>
            <a:off x="4795611" y="1768481"/>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2</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 name="Rectangle: Single Corner Rounded 2">
            <a:extLst>
              <a:ext uri="{FF2B5EF4-FFF2-40B4-BE49-F238E27FC236}">
                <a16:creationId xmlns:a16="http://schemas.microsoft.com/office/drawing/2014/main" id="{4B3BD654-0E04-16C2-A23E-5F36069EC8AE}"/>
              </a:ext>
            </a:extLst>
          </p:cNvPr>
          <p:cNvSpPr/>
          <p:nvPr/>
        </p:nvSpPr>
        <p:spPr>
          <a:xfrm>
            <a:off x="8710613" y="6606000"/>
            <a:ext cx="3481387"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2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2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67895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a:extLst>
            <a:ext uri="{FF2B5EF4-FFF2-40B4-BE49-F238E27FC236}">
              <a16:creationId xmlns:a16="http://schemas.microsoft.com/office/drawing/2014/main" id="{AA5DEB26-CFA9-E3CB-907B-E61002357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FE265-1B3D-C82F-9964-FA57954D88B6}"/>
              </a:ext>
            </a:extLst>
          </p:cNvPr>
          <p:cNvSpPr>
            <a:spLocks noGrp="1"/>
          </p:cNvSpPr>
          <p:nvPr>
            <p:ph type="title"/>
          </p:nvPr>
        </p:nvSpPr>
        <p:spPr>
          <a:xfrm>
            <a:off x="261938" y="1155799"/>
            <a:ext cx="5557838" cy="4851201"/>
          </a:xfrm>
        </p:spPr>
        <p:txBody>
          <a:bodyPr anchor="t" anchorCtr="0">
            <a:noAutofit/>
          </a:bodyPr>
          <a:lstStyle/>
          <a:p>
            <a:pPr algn="ct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Además de ayudar a controlar las emisiones de carbono a la atmósfera, la Amazonía apoya en gran medida al ciclo hidrológico de la zona suramericana. </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cree que la humedad proveniente de la evapotranspiración de sus bosques permite cargar las nubes, que al ser transportadas por los vientos alisios del sur-este, van a precipitar lluvias a distancias muy lejanas de la misma Amazonía.</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01E231EA-C29B-0A6E-5B49-040960FE69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124" name="Picture 4" descr="GISMobile.POI">
            <a:extLst>
              <a:ext uri="{FF2B5EF4-FFF2-40B4-BE49-F238E27FC236}">
                <a16:creationId xmlns:a16="http://schemas.microsoft.com/office/drawing/2014/main" id="{23AE2950-15A3-7573-6C87-BC4D073D8C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573"/>
          <a:stretch/>
        </p:blipFill>
        <p:spPr bwMode="auto">
          <a:xfrm>
            <a:off x="6096000" y="14287"/>
            <a:ext cx="61420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18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48ED6-D68D-6011-0D8D-739D8CBB7E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F9706-9487-C619-CFD4-9087467A5C2C}"/>
              </a:ext>
            </a:extLst>
          </p:cNvPr>
          <p:cNvSpPr>
            <a:spLocks noGrp="1"/>
          </p:cNvSpPr>
          <p:nvPr>
            <p:ph type="title"/>
          </p:nvPr>
        </p:nvSpPr>
        <p:spPr>
          <a:xfrm>
            <a:off x="95250" y="821531"/>
            <a:ext cx="5557838" cy="5214938"/>
          </a:xfrm>
        </p:spPr>
        <p:txBody>
          <a:bodyPr anchor="t" anchorCtr="0">
            <a:noAutofit/>
          </a:bodyPr>
          <a:lstStyle/>
          <a:p>
            <a:pPr algn="ct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El río Amazonas tiene un caudal promedio de 230.000 m³/s, que corresponde aproximadamente al 20% del agua dulce de la superficie terrestre mundial</a:t>
            </a:r>
            <a:r>
              <a:rPr lang="es-CO" sz="1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(Cepal y Patrimonio Natural, 2013).</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Teniendo en cuenta las áreas aportantes al Río Amazonas, su cuenca tiene un área total de 5,912,923 km², siendo el 33% de la superficie continental Sudamericana, con cobertura parcial sobre Bolivia, Perú, Ecuador, Perú, Colombia, Venezuela, Guyana y Brasil.</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0AFDBAD7-B0A5-9872-46E0-D03EE138B2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8BC09AFD-4EFF-9644-191E-555C37D798B0}"/>
              </a:ext>
            </a:extLst>
          </p:cNvPr>
          <p:cNvPicPr>
            <a:picLocks noChangeAspect="1"/>
          </p:cNvPicPr>
          <p:nvPr/>
        </p:nvPicPr>
        <p:blipFill>
          <a:blip r:embed="rId4"/>
          <a:stretch>
            <a:fillRect/>
          </a:stretch>
        </p:blipFill>
        <p:spPr>
          <a:xfrm>
            <a:off x="5817227" y="0"/>
            <a:ext cx="6379535" cy="6858000"/>
          </a:xfrm>
          <a:prstGeom prst="rect">
            <a:avLst/>
          </a:prstGeom>
        </p:spPr>
      </p:pic>
    </p:spTree>
    <p:extLst>
      <p:ext uri="{BB962C8B-B14F-4D97-AF65-F5344CB8AC3E}">
        <p14:creationId xmlns:p14="http://schemas.microsoft.com/office/powerpoint/2010/main" val="2041003588"/>
      </p:ext>
    </p:extLst>
  </p:cSld>
  <p:clrMapOvr>
    <a:masterClrMapping/>
  </p:clrMapOvr>
</p:sld>
</file>

<file path=ppt/theme/theme1.xml><?xml version="1.0" encoding="utf-8"?>
<a:theme xmlns:a="http://schemas.openxmlformats.org/drawingml/2006/main" name="Tema de R.TeachingResearchGuide">
  <a:themeElements>
    <a:clrScheme name="Custom 1">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000000"/>
      </a:hlink>
      <a:folHlink>
        <a:srgbClr val="595959"/>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Props1.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3.xml><?xml version="1.0" encoding="utf-8"?>
<ds:datastoreItem xmlns:ds="http://schemas.openxmlformats.org/officeDocument/2006/customXml" ds:itemID="{DEDD01B8-816B-49B7-8C81-03AB51D87C54}">
  <ds:schemaRefs>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purl.org/dc/elements/1.1/"/>
    <ds:schemaRef ds:uri="14224164-2045-4b51-92bb-313d0f626d83"/>
    <ds:schemaRef ds:uri="bf3e1746-bde1-4d6e-9c3f-7182572f7502"/>
    <ds:schemaRef ds:uri="http://purl.org/dc/terms/"/>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3871</TotalTime>
  <Words>760</Words>
  <Application>Microsoft Office PowerPoint</Application>
  <PresentationFormat>Widescreen</PresentationFormat>
  <Paragraphs>71</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-apple-system</vt:lpstr>
      <vt:lpstr>Arial</vt:lpstr>
      <vt:lpstr>Calibri</vt:lpstr>
      <vt:lpstr>Forte</vt:lpstr>
      <vt:lpstr>Segoe UI</vt:lpstr>
      <vt:lpstr>Segoe UI Black</vt:lpstr>
      <vt:lpstr>Segoe UI Light</vt:lpstr>
      <vt:lpstr>Tema de R.TeachingResearchGuide</vt:lpstr>
      <vt:lpstr>PowerPoint Presentation</vt:lpstr>
      <vt:lpstr>Sistema de abastecimiento Chingaza Cuenca Río Amazonas Clima y transporte de humedad desde el Amazonas Análisis de coberturas y deforestación del Amazonas</vt:lpstr>
      <vt:lpstr>Sistema de abastecimiento Chingaza</vt:lpstr>
      <vt:lpstr>PowerPoint Presentation</vt:lpstr>
      <vt:lpstr>El sistema de abastecimiento Chingaza, capta las aguas de la cuenca alta del Río Guatiquía (que hace parte del área hidrográfica Orinoco), correspondiente a parte de la subcuencas del Río Chuza y el Río Chingaza (a través de un túnel de derivación), las almacena en el Embalse Chuza y las transporta por una aducción hasta el Embalse de San Rafael en el Municipio de La Calera (que hace parte del área hidrográfica Magdalena – Cauca).</vt:lpstr>
      <vt:lpstr>PowerPoint Presentation</vt:lpstr>
      <vt:lpstr>Cuenca Río Amazonas</vt:lpstr>
      <vt:lpstr>Además de ayudar a controlar las emisiones de carbono a la atmósfera, la Amazonía apoya en gran medida al ciclo hidrológico de la zona suramericana.   Se cree que la humedad proveniente de la evapotranspiración de sus bosques permite cargar las nubes, que al ser transportadas por los vientos alisios del sur-este, van a precipitar lluvias a distancias muy lejanas de la misma Amazonía.</vt:lpstr>
      <vt:lpstr>El río Amazonas tiene un caudal promedio de 230.000 m³/s, que corresponde aproximadamente al 20% del agua dulce de la superficie terrestre mundial (Cepal y Patrimonio Natural, 2013).  Teniendo en cuenta las áreas aportantes al Río Amazonas, su cuenca tiene un área total de 5,912,923 km², siendo el 33% de la superficie continental Sudamericana, con cobertura parcial sobre Bolivia, Perú, Ecuador, Perú, Colombia, Venezuela, Guyana y Brasil.</vt:lpstr>
      <vt:lpstr>Clima y transporte de humedad desde el Amazonas</vt:lpstr>
      <vt:lpstr>Viento vs. Temperatura  Con campos de viento a 10 metros.  Con campos de viento a 100 metros.</vt:lpstr>
      <vt:lpstr>PowerPoint Presentation</vt:lpstr>
      <vt:lpstr>PowerPoint Presentation</vt:lpstr>
      <vt:lpstr>PowerPoint Presentation</vt:lpstr>
      <vt:lpstr>Viento vs. Evaporación  Con campos de viento a 10 metros.  Con campos de viento a 100 metros.</vt:lpstr>
      <vt:lpstr>PowerPoint Presentation</vt:lpstr>
      <vt:lpstr>Viento vs. Vapor de agua  Con campos de viento a 10 metros.  Con campos de viento a 100 metros.</vt:lpstr>
      <vt:lpstr>PowerPoint Presentation</vt:lpstr>
      <vt:lpstr>Viento vs. Precipitación  Con campos de viento a 10 metros.  Con campos de viento a 100 metros.</vt:lpstr>
      <vt:lpstr>Comportamiento bimodal  propio de la Región Andina.</vt:lpstr>
      <vt:lpstr>PowerPoint Presentation</vt:lpstr>
      <vt:lpstr>Viento vs. Escorrentía  Con campos de viento a 10 metros.  Con campos de viento a 100 metros.</vt:lpstr>
      <vt:lpstr>PowerPoint Presentation</vt:lpstr>
      <vt:lpstr>Análisis de coberturas y deforestación Cuenca Amazonas</vt:lpstr>
      <vt:lpstr>Mapa estático de coberturas .  Mapa dinámico de coberturas.  Mapa de deforestación.</vt:lpstr>
      <vt:lpstr>En el período comprendido entre 2001 y 2020, a través del análisis de datos recopilados por sensores de percepción remota, se pudo constatar que la cuenca del Amazonas experimentó una tasa de deforestación aproximada del 4.3%. No obstante, se observó paralelamente un proceso de reforestación que permitió la recuperación del 1.72% de su cubierta vegetal. En resumen, el Amazonas sufrió una pérdida neta de alrededor del 2.6%, de la cual el 1.84% corresponde a la deforestación de bosques.</vt:lpstr>
      <vt:lpstr>En conclusión, la sostenibilidad de la región Chingaza muestra que depende en alto grado de los patrones de vientos y transporte de humedad de vapor de agua, estos valores encontrados son coherentes con las mediciones mensuales de precipitación y vientos.</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SIGE - Retos y Oportunidades</dc:title>
  <dc:creator/>
  <cp:lastModifiedBy>WILLIAM RICARDO AGUILAR PIÑA</cp:lastModifiedBy>
  <cp:revision>418</cp:revision>
  <dcterms:created xsi:type="dcterms:W3CDTF">2022-08-04T19:07:18Z</dcterms:created>
  <dcterms:modified xsi:type="dcterms:W3CDTF">2024-10-15T19:49:35Z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